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9" autoAdjust="0"/>
    <p:restoredTop sz="94668" autoAdjust="0"/>
  </p:normalViewPr>
  <p:slideViewPr>
    <p:cSldViewPr snapToObjects="1">
      <p:cViewPr varScale="1">
        <p:scale>
          <a:sx n="130" d="100"/>
          <a:sy n="130" d="100"/>
        </p:scale>
        <p:origin x="-10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2BF31CC-CB89-43B4-8D04-9F3ED56B61F6}" type="datetimeFigureOut">
              <a:rPr lang="en-US"/>
              <a:pPr>
                <a:defRPr/>
              </a:pPr>
              <a:t>7/19/2009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EE64EA7-4AAF-4351-B854-6F6D67BFF4F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F94064A-AFBB-4C47-8828-D27C3FC879CA}" type="datetimeFigureOut">
              <a:rPr lang="en-US"/>
              <a:pPr>
                <a:defRPr/>
              </a:pPr>
              <a:t>7/19/2009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C32D0AF-2727-4538-9D98-EB116A73D01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ED820-D034-4655-AE9C-AB37F8ED756F}"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E51755-DAD1-41CC-811F-23D0B2662656}" type="datetimeFigureOut">
              <a:rPr lang="en-US"/>
              <a:pPr>
                <a:defRPr/>
              </a:pPr>
              <a:t>7/19/2009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B69BE-EC8C-4DB9-B3F4-4F1ABBBDC97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51435-0411-4EA6-B2BA-4245EFA49346}" type="datetimeFigureOut">
              <a:rPr lang="en-US"/>
              <a:pPr>
                <a:defRPr/>
              </a:pPr>
              <a:t>7/19/2009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7F15D5-B8A0-4134-AEB0-0C9F7D92577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4E4453-6BD2-477F-A864-B56850550B27}" type="datetimeFigureOut">
              <a:rPr lang="en-US"/>
              <a:pPr>
                <a:defRPr/>
              </a:pPr>
              <a:t>7/19/2009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ECAA68-5C27-450B-A0EA-C694DF29D95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06B3CA-7AA1-4689-B43E-E1BBC5E260AD}" type="datetimeFigureOut">
              <a:rPr lang="en-US"/>
              <a:pPr>
                <a:defRPr/>
              </a:pPr>
              <a:t>7/19/2009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D1B28C-8B73-43EB-8494-B819CBB3DAA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3AC7AA-1911-4456-B2EB-9D40C3181623}" type="datetimeFigureOut">
              <a:rPr lang="en-US"/>
              <a:pPr>
                <a:defRPr/>
              </a:pPr>
              <a:t>7/19/2009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A879E0-9865-4D73-95B0-96116A07075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6710E7-69B9-488E-A607-CE8FA0AB00D2}" type="datetimeFigureOut">
              <a:rPr lang="en-US"/>
              <a:pPr>
                <a:defRPr/>
              </a:pPr>
              <a:t>7/19/2009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031B0B-9EFE-44FC-8BCE-005355263D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6907C3-BA52-4104-B147-F0386CCD28CA}" type="datetimeFigureOut">
              <a:rPr lang="en-US"/>
              <a:pPr>
                <a:defRPr/>
              </a:pPr>
              <a:t>7/19/2009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523A2E8-2C2C-4614-96D1-0D0E02C506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FAE659-D6E8-48BC-9A89-98334E5308B3}" type="datetimeFigureOut">
              <a:rPr lang="en-US"/>
              <a:pPr>
                <a:defRPr/>
              </a:pPr>
              <a:t>7/19/2009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49B9D9-B0CD-42D9-8245-E965FF867BB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2D13D2-4CE2-4292-81F2-0F47CDD0360B}" type="datetimeFigureOut">
              <a:rPr lang="en-US"/>
              <a:pPr>
                <a:defRPr/>
              </a:pPr>
              <a:t>7/19/2009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0A8C9F2-62E6-4849-B40F-02FE77AB128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CB09D9-CF62-49B8-8A84-E91E5ABF64CD}" type="datetimeFigureOut">
              <a:rPr lang="en-US"/>
              <a:pPr>
                <a:defRPr/>
              </a:pPr>
              <a:t>7/19/2009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8B825C-08FC-41D9-8657-389F814B458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2EC893-8DAA-4C2C-857F-9B3CE2866923}" type="datetimeFigureOut">
              <a:rPr lang="en-US"/>
              <a:pPr>
                <a:defRPr/>
              </a:pPr>
              <a:t>7/19/2009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C5DF61-0D67-41D4-BD91-B63A3FEB94A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B4DE92D-C899-404F-8077-0478E08883FA}" type="datetimeFigureOut">
              <a:rPr lang="en-US"/>
              <a:pPr>
                <a:defRPr/>
              </a:pPr>
              <a:t>7/19/2009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D54E43F-4842-4DE1-8535-A2938849050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orbel" pitchFamily="34" charset="0"/>
        </a:defRPr>
      </a:lvl2pPr>
      <a:lvl3pPr algn="ctr" defTabSz="457200" rtl="0" fontAlgn="base">
        <a:spcBef>
          <a:spcPct val="0"/>
        </a:spcBef>
        <a:spcAft>
          <a:spcPct val="0"/>
        </a:spcAft>
        <a:defRPr sz="4400">
          <a:solidFill>
            <a:schemeClr val="tx1"/>
          </a:solidFill>
          <a:latin typeface="Corbel" pitchFamily="34" charset="0"/>
        </a:defRPr>
      </a:lvl3pPr>
      <a:lvl4pPr algn="ctr" defTabSz="457200" rtl="0" fontAlgn="base">
        <a:spcBef>
          <a:spcPct val="0"/>
        </a:spcBef>
        <a:spcAft>
          <a:spcPct val="0"/>
        </a:spcAft>
        <a:defRPr sz="4400">
          <a:solidFill>
            <a:schemeClr val="tx1"/>
          </a:solidFill>
          <a:latin typeface="Corbel" pitchFamily="34" charset="0"/>
        </a:defRPr>
      </a:lvl4pPr>
      <a:lvl5pPr algn="ctr" defTabSz="457200" rtl="0" fontAlgn="base">
        <a:spcBef>
          <a:spcPct val="0"/>
        </a:spcBef>
        <a:spcAft>
          <a:spcPct val="0"/>
        </a:spcAft>
        <a:defRPr sz="4400">
          <a:solidFill>
            <a:schemeClr val="tx1"/>
          </a:solidFill>
          <a:latin typeface="Corbel" pitchFamily="34" charset="0"/>
        </a:defRPr>
      </a:lvl5pPr>
      <a:lvl6pPr marL="457200" algn="ctr" defTabSz="457200" rtl="0" fontAlgn="base">
        <a:spcBef>
          <a:spcPct val="0"/>
        </a:spcBef>
        <a:spcAft>
          <a:spcPct val="0"/>
        </a:spcAft>
        <a:defRPr sz="4400">
          <a:solidFill>
            <a:schemeClr val="tx1"/>
          </a:solidFill>
          <a:latin typeface="Corbel" pitchFamily="34" charset="0"/>
        </a:defRPr>
      </a:lvl6pPr>
      <a:lvl7pPr marL="914400" algn="ctr" defTabSz="457200" rtl="0" fontAlgn="base">
        <a:spcBef>
          <a:spcPct val="0"/>
        </a:spcBef>
        <a:spcAft>
          <a:spcPct val="0"/>
        </a:spcAft>
        <a:defRPr sz="4400">
          <a:solidFill>
            <a:schemeClr val="tx1"/>
          </a:solidFill>
          <a:latin typeface="Corbel" pitchFamily="34" charset="0"/>
        </a:defRPr>
      </a:lvl7pPr>
      <a:lvl8pPr marL="1371600" algn="ctr" defTabSz="457200" rtl="0" fontAlgn="base">
        <a:spcBef>
          <a:spcPct val="0"/>
        </a:spcBef>
        <a:spcAft>
          <a:spcPct val="0"/>
        </a:spcAft>
        <a:defRPr sz="4400">
          <a:solidFill>
            <a:schemeClr val="tx1"/>
          </a:solidFill>
          <a:latin typeface="Corbel" pitchFamily="34" charset="0"/>
        </a:defRPr>
      </a:lvl8pPr>
      <a:lvl9pPr marL="1828800" algn="ctr" defTabSz="457200" rtl="0" fontAlgn="base">
        <a:spcBef>
          <a:spcPct val="0"/>
        </a:spcBef>
        <a:spcAft>
          <a:spcPct val="0"/>
        </a:spcAft>
        <a:defRPr sz="4400">
          <a:solidFill>
            <a:schemeClr val="tx1"/>
          </a:solidFill>
          <a:latin typeface="Corbel"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localhost\Users\rickshaw\Music\iTunes\iTunes%20Music\Compilations\The%20Insider\09%20I'm%20Alone%20On%20This.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486400"/>
            <a:ext cx="6400800" cy="1143000"/>
          </a:xfrm>
        </p:spPr>
        <p:txBody>
          <a:bodyPr rtlCol="0">
            <a:normAutofit/>
          </a:bodyPr>
          <a:lstStyle/>
          <a:p>
            <a:pPr fontAlgn="auto">
              <a:spcAft>
                <a:spcPts val="0"/>
              </a:spcAft>
              <a:buFont typeface="Arial"/>
              <a:buNone/>
              <a:defRPr/>
            </a:pPr>
            <a:r>
              <a:rPr lang="en-US" sz="2300" dirty="0" smtClean="0">
                <a:latin typeface="Corbel"/>
                <a:cs typeface="Corbel"/>
              </a:rPr>
              <a:t>The people who are making it possible</a:t>
            </a:r>
            <a:endParaRPr lang="en-US" sz="2300" dirty="0">
              <a:latin typeface="Corbel"/>
              <a:cs typeface="Corbel"/>
            </a:endParaRPr>
          </a:p>
        </p:txBody>
      </p:sp>
      <p:pic>
        <p:nvPicPr>
          <p:cNvPr id="5" name="Picture 4" descr="torahcode.jpg"/>
          <p:cNvPicPr>
            <a:picLocks noChangeAspect="1"/>
          </p:cNvPicPr>
          <p:nvPr/>
        </p:nvPicPr>
        <p:blipFill>
          <a:blip r:embed="rId3"/>
          <a:stretch>
            <a:fillRect/>
          </a:stretch>
        </p:blipFill>
        <p:spPr>
          <a:xfrm>
            <a:off x="1278731" y="914400"/>
            <a:ext cx="6629400" cy="3734562"/>
          </a:xfrm>
          <a:prstGeom prst="rect">
            <a:avLst/>
          </a:prstGeom>
          <a:effectLst>
            <a:reflection stA="34000" endPos="19000" dist="63500" dir="5400000" sy="-100000" algn="bl" rotWithShape="0"/>
          </a:effectLst>
        </p:spPr>
      </p:pic>
      <p:pic>
        <p:nvPicPr>
          <p:cNvPr id="7" name="09 I'm Alone On This.mp3">
            <a:hlinkClick r:id="" action="ppaction://media"/>
          </p:cNvPr>
          <p:cNvPicPr>
            <a:picLocks noRot="1" noChangeAspect="1"/>
          </p:cNvPicPr>
          <p:nvPr>
            <a:audioFile r:link="rId1"/>
          </p:nvPr>
        </p:nvPicPr>
        <p:blipFill>
          <a:blip r:embed="rId4"/>
          <a:srcRect/>
          <a:stretch>
            <a:fillRect/>
          </a:stretch>
        </p:blipFill>
        <p:spPr bwMode="auto">
          <a:xfrm>
            <a:off x="1277938" y="5638800"/>
            <a:ext cx="185737" cy="185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4"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airfrance inverted.jpg"/>
          <p:cNvPicPr>
            <a:picLocks noChangeAspect="1"/>
          </p:cNvPicPr>
          <p:nvPr/>
        </p:nvPicPr>
        <p:blipFill>
          <a:blip r:embed="rId3"/>
          <a:srcRect/>
          <a:stretch>
            <a:fillRect/>
          </a:stretch>
        </p:blipFill>
        <p:spPr bwMode="auto">
          <a:xfrm>
            <a:off x="1855788" y="0"/>
            <a:ext cx="5432425" cy="6858000"/>
          </a:xfrm>
          <a:prstGeom prst="rect">
            <a:avLst/>
          </a:prstGeom>
          <a:noFill/>
          <a:ln w="9525">
            <a:noFill/>
            <a:miter lim="800000"/>
            <a:headEnd/>
            <a:tailEnd/>
          </a:ln>
        </p:spPr>
      </p:pic>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Projected Additional Speakers</a:t>
            </a:r>
            <a:endParaRPr lang="en-US" sz="5100" cap="small" dirty="0">
              <a:cs typeface="Corbel"/>
            </a:endParaRPr>
          </a:p>
        </p:txBody>
      </p:sp>
      <p:sp>
        <p:nvSpPr>
          <p:cNvPr id="5" name="Content Placeholder 4"/>
          <p:cNvSpPr>
            <a:spLocks noGrp="1"/>
          </p:cNvSpPr>
          <p:nvPr>
            <p:ph idx="1"/>
          </p:nvPr>
        </p:nvSpPr>
        <p:spPr>
          <a:xfrm>
            <a:off x="457200" y="1828800"/>
            <a:ext cx="8229600" cy="4525963"/>
          </a:xfrm>
        </p:spPr>
        <p:txBody>
          <a:bodyPr/>
          <a:lstStyle/>
          <a:p>
            <a:r>
              <a:rPr lang="en-US" sz="1800" smtClean="0"/>
              <a:t>Art Levitt — Torah Code expert</a:t>
            </a:r>
          </a:p>
          <a:p>
            <a:r>
              <a:rPr lang="en-US" sz="1800" smtClean="0"/>
              <a:t>Dr. Moshe Katz — Torah Code expert</a:t>
            </a:r>
          </a:p>
          <a:p>
            <a:r>
              <a:rPr lang="en-US" sz="1800" smtClean="0"/>
              <a:t>Gregg Braden — 2012 Expert</a:t>
            </a:r>
          </a:p>
          <a:p>
            <a:r>
              <a:rPr lang="en-US" sz="1800" smtClean="0"/>
              <a:t>John Major Jenkins — 2012 Expert</a:t>
            </a:r>
          </a:p>
          <a:p>
            <a:r>
              <a:rPr lang="en-US" sz="1800" smtClean="0"/>
              <a:t>Walter Cruttenden — Binary Sun studies</a:t>
            </a:r>
          </a:p>
          <a:p>
            <a:r>
              <a:rPr lang="en-US" sz="1800" smtClean="0"/>
              <a:t>Christopher Jacobs — JPL Scientist, interferonomy</a:t>
            </a:r>
          </a:p>
          <a:p>
            <a:r>
              <a:rPr lang="en-US" sz="1800" smtClean="0"/>
              <a:t>Harold Gans  — Code breaker, DOD and NSA</a:t>
            </a:r>
          </a:p>
          <a:p>
            <a:r>
              <a:rPr lang="en-US" sz="1800" smtClean="0"/>
              <a:t>Rabbi Yitz Jacobs — Instructor, Torah Codes, AISH LA</a:t>
            </a:r>
          </a:p>
          <a:p>
            <a:r>
              <a:rPr lang="en-US" sz="1800" smtClean="0"/>
              <a:t>Michael Drosnin — Author best selling book, The Bible Code</a:t>
            </a:r>
          </a:p>
          <a:p>
            <a:r>
              <a:rPr lang="en-US" sz="1800" smtClean="0"/>
              <a:t>Stanton Friedman — nuclear physicist, professional ufologist</a:t>
            </a:r>
          </a:p>
          <a:p>
            <a:r>
              <a:rPr lang="en-US" sz="1800" smtClean="0"/>
              <a:t>George Noory  — Host of the nationally syndicated program, Coast to Coast AM</a:t>
            </a:r>
            <a:endParaRPr lang="en-US" sz="1800" smtClean="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1" nodeType="with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1" nodeType="withEffect">
                                  <p:stCondLst>
                                    <p:cond delay="0"/>
                                  </p:stCondLst>
                                  <p:iterate type="wd">
                                    <p:tmPct val="10000"/>
                                  </p:iterate>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1" nodeType="withEffect">
                                  <p:stCondLst>
                                    <p:cond delay="0"/>
                                  </p:stCondLst>
                                  <p:iterate type="wd">
                                    <p:tmPct val="10000"/>
                                  </p:iterate>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1" nodeType="withEffect">
                                  <p:stCondLst>
                                    <p:cond delay="0"/>
                                  </p:stCondLst>
                                  <p:iterate type="wd">
                                    <p:tmPct val="10000"/>
                                  </p:iterate>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1" nodeType="withEffect">
                                  <p:stCondLst>
                                    <p:cond delay="0"/>
                                  </p:stCondLst>
                                  <p:iterate type="wd">
                                    <p:tmPct val="10000"/>
                                  </p:iterate>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1" nodeType="withEffect">
                                  <p:stCondLst>
                                    <p:cond delay="0"/>
                                  </p:stCondLst>
                                  <p:iterate type="wd">
                                    <p:tmPct val="10000"/>
                                  </p:iterate>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1" nodeType="withEffect">
                                  <p:stCondLst>
                                    <p:cond delay="0"/>
                                  </p:stCondLst>
                                  <p:iterate type="wd">
                                    <p:tmPct val="10000"/>
                                  </p:iterate>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1" nodeType="withEffect">
                                  <p:stCondLst>
                                    <p:cond delay="0"/>
                                  </p:stCondLst>
                                  <p:iterate type="wd">
                                    <p:tmPct val="10000"/>
                                  </p:iterate>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7" presetClass="entr" presetSubtype="4" fill="hold" grpId="1" nodeType="withEffect">
                                  <p:stCondLst>
                                    <p:cond delay="0"/>
                                  </p:stCondLst>
                                  <p:iterate type="wd">
                                    <p:tmPct val="10000"/>
                                  </p:iterate>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7" presetClass="entr" presetSubtype="4" fill="hold" grpId="1" nodeType="withEffect">
                                  <p:stCondLst>
                                    <p:cond delay="0"/>
                                  </p:stCondLst>
                                  <p:iterate type="wd">
                                    <p:tmPct val="10000"/>
                                  </p:iterate>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7" presetClass="entr" presetSubtype="4" fill="hold" grpId="1" nodeType="withEffect">
                                  <p:stCondLst>
                                    <p:cond delay="0"/>
                                  </p:stCondLst>
                                  <p:iterate type="wd">
                                    <p:tmPct val="10000"/>
                                  </p:iterate>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PRODUCTION</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Writer:  Dan Gordon</a:t>
            </a:r>
          </a:p>
        </p:txBody>
      </p:sp>
      <p:pic>
        <p:nvPicPr>
          <p:cNvPr id="14338" name="Picture 2"/>
          <p:cNvPicPr>
            <a:picLocks noChangeAspect="1" noChangeArrowheads="1"/>
          </p:cNvPicPr>
          <p:nvPr/>
        </p:nvPicPr>
        <p:blipFill>
          <a:blip r:embed="rId2"/>
          <a:stretch>
            <a:fillRect/>
          </a:stretch>
        </p:blipFill>
        <p:spPr bwMode="auto">
          <a:xfrm>
            <a:off x="1066800" y="2183365"/>
            <a:ext cx="1546584" cy="2160035"/>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295400"/>
            <a:ext cx="3810000" cy="4800600"/>
          </a:xfrm>
          <a:prstGeom prst="rect">
            <a:avLst/>
          </a:prstGeom>
          <a:noFill/>
          <a:ln w="9525">
            <a:noFill/>
            <a:miter lim="800000"/>
            <a:headEnd/>
            <a:tailEnd/>
          </a:ln>
        </p:spPr>
        <p:txBody>
          <a:bodyPr>
            <a:spAutoFit/>
          </a:bodyPr>
          <a:lstStyle/>
          <a:p>
            <a:r>
              <a:rPr lang="en-US" b="1">
                <a:latin typeface="Calibri" pitchFamily="34" charset="0"/>
              </a:rPr>
              <a:t>Dan Gordon (</a:t>
            </a:r>
            <a:r>
              <a:rPr lang="en-US" b="1" i="1">
                <a:latin typeface="Calibri" pitchFamily="34" charset="0"/>
              </a:rPr>
              <a:t>Playwright) </a:t>
            </a:r>
            <a:r>
              <a:rPr lang="en-US">
                <a:latin typeface="Calibri" pitchFamily="34" charset="0"/>
              </a:rPr>
              <a:t>is a master storyteller who creates indelible characters and relationships, which have afforded actors the opportunity to play some of their most unforgettable roles. </a:t>
            </a:r>
          </a:p>
          <a:p>
            <a:endParaRPr lang="en-US">
              <a:latin typeface="Calibri" pitchFamily="34" charset="0"/>
            </a:endParaRPr>
          </a:p>
          <a:p>
            <a:r>
              <a:rPr lang="en-US">
                <a:latin typeface="Calibri" pitchFamily="34" charset="0"/>
              </a:rPr>
              <a:t>In the recent fighting between Israel and Hezbollah, he served as a Captain (Res.) in the Israel Defense Forces Military Spokesperson Unit. His film credits include </a:t>
            </a:r>
            <a:r>
              <a:rPr lang="en-US" i="1">
                <a:latin typeface="Calibri" pitchFamily="34" charset="0"/>
              </a:rPr>
              <a:t>The Hurricane</a:t>
            </a:r>
            <a:r>
              <a:rPr lang="en-US">
                <a:latin typeface="Calibri" pitchFamily="34" charset="0"/>
              </a:rPr>
              <a:t>, which starred Denzel Washington, </a:t>
            </a:r>
            <a:r>
              <a:rPr lang="en-US" i="1">
                <a:latin typeface="Calibri" pitchFamily="34" charset="0"/>
              </a:rPr>
              <a:t>Wyatt Earp </a:t>
            </a:r>
            <a:r>
              <a:rPr lang="en-US">
                <a:latin typeface="Calibri" pitchFamily="34" charset="0"/>
              </a:rPr>
              <a:t>with Kevin Costner,</a:t>
            </a:r>
            <a:r>
              <a:rPr lang="en-US" i="1">
                <a:latin typeface="Calibri" pitchFamily="34" charset="0"/>
              </a:rPr>
              <a:t> The Assignment </a:t>
            </a:r>
            <a:r>
              <a:rPr lang="en-US">
                <a:latin typeface="Calibri" pitchFamily="34" charset="0"/>
              </a:rPr>
              <a:t>with Sir Ben Kingsley, </a:t>
            </a:r>
            <a:r>
              <a:rPr lang="en-US" i="1">
                <a:latin typeface="Calibri" pitchFamily="34" charset="0"/>
              </a:rPr>
              <a:t>Murder in The First </a:t>
            </a:r>
            <a:r>
              <a:rPr lang="en-US">
                <a:latin typeface="Calibri" pitchFamily="34" charset="0"/>
              </a:rPr>
              <a:t>with Kevin Bacon, and</a:t>
            </a:r>
            <a:r>
              <a:rPr lang="en-US" i="1">
                <a:latin typeface="Calibri" pitchFamily="34" charset="0"/>
              </a:rPr>
              <a:t>Passenger 57 </a:t>
            </a:r>
            <a:r>
              <a:rPr lang="en-US">
                <a:latin typeface="Calibri" pitchFamily="34" charset="0"/>
              </a:rPr>
              <a:t>with Wesley Snipes.</a:t>
            </a:r>
            <a:endParaRPr lang="en-US">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PRODUCTION</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Co-Producer:  Lee Cantelon</a:t>
            </a:r>
          </a:p>
        </p:txBody>
      </p:sp>
      <p:pic>
        <p:nvPicPr>
          <p:cNvPr id="14338" name="Picture 2"/>
          <p:cNvPicPr>
            <a:picLocks noChangeAspect="1" noChangeArrowheads="1"/>
          </p:cNvPicPr>
          <p:nvPr/>
        </p:nvPicPr>
        <p:blipFill>
          <a:blip r:embed="rId2"/>
          <a:stretch>
            <a:fillRect/>
          </a:stretch>
        </p:blipFill>
        <p:spPr bwMode="auto">
          <a:xfrm>
            <a:off x="1143000" y="2209800"/>
            <a:ext cx="1936658" cy="2649903"/>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295400"/>
            <a:ext cx="3810000" cy="5078413"/>
          </a:xfrm>
          <a:prstGeom prst="rect">
            <a:avLst/>
          </a:prstGeom>
          <a:noFill/>
          <a:ln w="9525">
            <a:noFill/>
            <a:miter lim="800000"/>
            <a:headEnd/>
            <a:tailEnd/>
          </a:ln>
        </p:spPr>
        <p:txBody>
          <a:bodyPr>
            <a:spAutoFit/>
          </a:bodyPr>
          <a:lstStyle/>
          <a:p>
            <a:r>
              <a:rPr lang="en-US">
                <a:latin typeface="Calibri" pitchFamily="34" charset="0"/>
              </a:rPr>
              <a:t>Lee Cantelon began producing weekly television series for French and Belgian television in his early 20's. He went on to work for many of the European networks, including Channel 4, the RAI, and the BBC. </a:t>
            </a:r>
          </a:p>
          <a:p>
            <a:endParaRPr lang="en-US">
              <a:latin typeface="Calibri" pitchFamily="34" charset="0"/>
            </a:endParaRPr>
          </a:p>
          <a:p>
            <a:r>
              <a:rPr lang="en-US">
                <a:latin typeface="Calibri" pitchFamily="34" charset="0"/>
              </a:rPr>
              <a:t>Cantelon is also known for his photography, most notably his documenting of the Rwanda conflict in 1994. In the 1990's he authored a book that reexamines the teachings of Jesus (The Words). Research for The Words took him to Israel to the Hebrew University, and later encounters with many of the key figures who figure in the Torah Code work.</a:t>
            </a:r>
            <a:endParaRPr lang="en-US">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PRODUCTION</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Producer/Director:  Richard Shaw</a:t>
            </a:r>
          </a:p>
        </p:txBody>
      </p:sp>
      <p:pic>
        <p:nvPicPr>
          <p:cNvPr id="14338" name="Picture 2"/>
          <p:cNvPicPr>
            <a:picLocks noChangeAspect="1" noChangeArrowheads="1"/>
          </p:cNvPicPr>
          <p:nvPr/>
        </p:nvPicPr>
        <p:blipFill>
          <a:blip r:embed="rId2"/>
          <a:stretch>
            <a:fillRect/>
          </a:stretch>
        </p:blipFill>
        <p:spPr bwMode="auto">
          <a:xfrm>
            <a:off x="1219200" y="2133600"/>
            <a:ext cx="1925052" cy="2895600"/>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417638"/>
            <a:ext cx="3810000" cy="4278312"/>
          </a:xfrm>
          <a:prstGeom prst="rect">
            <a:avLst/>
          </a:prstGeom>
          <a:noFill/>
          <a:ln w="9525">
            <a:noFill/>
            <a:miter lim="800000"/>
            <a:headEnd/>
            <a:tailEnd/>
          </a:ln>
        </p:spPr>
        <p:txBody>
          <a:bodyPr>
            <a:spAutoFit/>
          </a:bodyPr>
          <a:lstStyle/>
          <a:p>
            <a:r>
              <a:rPr lang="en-US" sz="1600">
                <a:latin typeface="Calibri" pitchFamily="34" charset="0"/>
              </a:rPr>
              <a:t>Richard Shaw is nationally known as an industry specialist in the field of digital non-linear editing and emerging technologies. His television and film career together spans three decades. He was a writer for 15 years in numerous industry magazines on digital audio, music, sound design, digital SD and HD video.</a:t>
            </a:r>
          </a:p>
          <a:p>
            <a:endParaRPr lang="en-US" sz="1600">
              <a:latin typeface="Calibri" pitchFamily="34" charset="0"/>
            </a:endParaRPr>
          </a:p>
          <a:p>
            <a:r>
              <a:rPr lang="en-US" sz="1600">
                <a:latin typeface="Calibri" pitchFamily="34" charset="0"/>
              </a:rPr>
              <a:t>Shaw co-produced </a:t>
            </a:r>
            <a:r>
              <a:rPr lang="en-US" sz="1600" i="1">
                <a:latin typeface="Calibri" pitchFamily="34" charset="0"/>
              </a:rPr>
              <a:t>Beat the Drum, </a:t>
            </a:r>
            <a:r>
              <a:rPr lang="en-US" sz="1600">
                <a:latin typeface="Calibri" pitchFamily="34" charset="0"/>
              </a:rPr>
              <a:t>winner of 30 International Awards, distributed by MGM and Kimmel International. He was director/editor for </a:t>
            </a:r>
            <a:r>
              <a:rPr lang="en-US" sz="1600" i="1">
                <a:latin typeface="Calibri" pitchFamily="34" charset="0"/>
              </a:rPr>
              <a:t>The Wordz Project </a:t>
            </a:r>
            <a:r>
              <a:rPr lang="en-US" sz="1600">
                <a:latin typeface="Calibri" pitchFamily="34" charset="0"/>
              </a:rPr>
              <a:t>film. Currently, Richard is president of Pinlight LLC in Hollywood and is the creator of the </a:t>
            </a:r>
            <a:r>
              <a:rPr lang="en-US" sz="1600" i="1">
                <a:latin typeface="Calibri" pitchFamily="34" charset="0"/>
              </a:rPr>
              <a:t>Torah Code and 2012 </a:t>
            </a:r>
            <a:r>
              <a:rPr lang="en-US" sz="1600">
                <a:latin typeface="Calibri" pitchFamily="34" charset="0"/>
              </a:rPr>
              <a:t>documentary project.  www.pinlight.com</a:t>
            </a:r>
            <a:endParaRPr lang="en-US" sz="160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PUBLICITY DIRECTOR</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DUNHAM MEDIA</a:t>
            </a:r>
          </a:p>
          <a:p>
            <a:pPr>
              <a:buFont typeface="Arial" charset="0"/>
              <a:buNone/>
            </a:pPr>
            <a:r>
              <a:rPr lang="en-US" sz="1800" smtClean="0"/>
              <a:t>Publicity &amp; Representation</a:t>
            </a:r>
            <a:endParaRPr lang="en-US" sz="1800" smtClean="0">
              <a:latin typeface="Corbel" pitchFamily="34" charset="0"/>
            </a:endParaRPr>
          </a:p>
        </p:txBody>
      </p:sp>
      <p:sp>
        <p:nvSpPr>
          <p:cNvPr id="7" name="TextBox 6"/>
          <p:cNvSpPr txBox="1">
            <a:spLocks noChangeArrowheads="1"/>
          </p:cNvSpPr>
          <p:nvPr/>
        </p:nvSpPr>
        <p:spPr bwMode="auto">
          <a:xfrm>
            <a:off x="4343400" y="1295400"/>
            <a:ext cx="3810000" cy="5078413"/>
          </a:xfrm>
          <a:prstGeom prst="rect">
            <a:avLst/>
          </a:prstGeom>
          <a:noFill/>
          <a:ln w="9525">
            <a:noFill/>
            <a:miter lim="800000"/>
            <a:headEnd/>
            <a:tailEnd/>
          </a:ln>
        </p:spPr>
        <p:txBody>
          <a:bodyPr>
            <a:spAutoFit/>
          </a:bodyPr>
          <a:lstStyle/>
          <a:p>
            <a:r>
              <a:rPr lang="en-US">
                <a:latin typeface="Calibri" pitchFamily="34" charset="0"/>
              </a:rPr>
              <a:t>Courtney Dunham is the publicity director for The Torah Code and 2012.</a:t>
            </a:r>
          </a:p>
          <a:p>
            <a:endParaRPr lang="en-US">
              <a:latin typeface="Calibri" pitchFamily="34" charset="0"/>
            </a:endParaRPr>
          </a:p>
          <a:p>
            <a:r>
              <a:rPr lang="en-US">
                <a:latin typeface="Calibri" pitchFamily="34" charset="0"/>
              </a:rPr>
              <a:t>Before starting her own publicity company, Dunham Media, she was the publicity director for the multi-media publisher of </a:t>
            </a:r>
            <a:r>
              <a:rPr lang="en-US" i="1">
                <a:latin typeface="Calibri" pitchFamily="34" charset="0"/>
              </a:rPr>
              <a:t>The Secret, </a:t>
            </a:r>
            <a:r>
              <a:rPr lang="en-US">
                <a:latin typeface="Calibri" pitchFamily="34" charset="0"/>
              </a:rPr>
              <a:t>which has sold more than 7 million copies. Courtney went on to be the publicist for Michael Bernard Beckwith, who was featured on Oprah twice and Larry King Live numerous times. Along with her proven track record in the mainstream media, Courtney also brings more than 10 years of experience in journalism as a managing editor and columnist. She knows how to get a story into the media because she was the media. </a:t>
            </a:r>
            <a:endParaRPr lang="en-US">
              <a:latin typeface="Corbel" pitchFamily="34" charset="0"/>
            </a:endParaRPr>
          </a:p>
        </p:txBody>
      </p:sp>
      <p:pic>
        <p:nvPicPr>
          <p:cNvPr id="6" name="Picture 2"/>
          <p:cNvPicPr>
            <a:picLocks noChangeAspect="1" noChangeArrowheads="1"/>
          </p:cNvPicPr>
          <p:nvPr/>
        </p:nvPicPr>
        <p:blipFill>
          <a:blip r:embed="rId2"/>
          <a:stretch>
            <a:fillRect/>
          </a:stretch>
        </p:blipFill>
        <p:spPr bwMode="auto">
          <a:xfrm>
            <a:off x="457200" y="2667000"/>
            <a:ext cx="3124199" cy="2231570"/>
          </a:xfrm>
          <a:prstGeom prst="rect">
            <a:avLst/>
          </a:prstGeom>
          <a:noFill/>
          <a:ln w="9525">
            <a:noFill/>
            <a:miter lim="800000"/>
            <a:headEnd/>
            <a:tailEnd/>
          </a:ln>
          <a:effectLst>
            <a:reflection stA="24000" endPos="40000" dist="508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BUSINESS &amp; WEB</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Russ McDonald</a:t>
            </a:r>
          </a:p>
          <a:p>
            <a:r>
              <a:rPr lang="en-US" sz="1800" smtClean="0">
                <a:latin typeface="Corbel" pitchFamily="34" charset="0"/>
              </a:rPr>
              <a:t>Rob Netherland</a:t>
            </a:r>
          </a:p>
        </p:txBody>
      </p:sp>
      <p:sp>
        <p:nvSpPr>
          <p:cNvPr id="7" name="TextBox 6"/>
          <p:cNvSpPr txBox="1">
            <a:spLocks noChangeArrowheads="1"/>
          </p:cNvSpPr>
          <p:nvPr/>
        </p:nvSpPr>
        <p:spPr bwMode="auto">
          <a:xfrm>
            <a:off x="4343400" y="1295400"/>
            <a:ext cx="3810000" cy="4524375"/>
          </a:xfrm>
          <a:prstGeom prst="rect">
            <a:avLst/>
          </a:prstGeom>
          <a:noFill/>
          <a:ln w="9525">
            <a:noFill/>
            <a:miter lim="800000"/>
            <a:headEnd/>
            <a:tailEnd/>
          </a:ln>
        </p:spPr>
        <p:txBody>
          <a:bodyPr>
            <a:spAutoFit/>
          </a:bodyPr>
          <a:lstStyle/>
          <a:p>
            <a:r>
              <a:rPr lang="en-US">
                <a:latin typeface="Calibri" pitchFamily="34" charset="0"/>
              </a:rPr>
              <a:t>Filmmakers Russ McDonald and Rob Netherland have taken on several movie projects this year. </a:t>
            </a:r>
            <a:r>
              <a:rPr lang="en-US" i="1">
                <a:latin typeface="Calibri" pitchFamily="34" charset="0"/>
              </a:rPr>
              <a:t>The Torah Code and 2012</a:t>
            </a:r>
            <a:r>
              <a:rPr lang="en-US">
                <a:latin typeface="Calibri" pitchFamily="34" charset="0"/>
              </a:rPr>
              <a:t> was quite fascinating to them, and they are our business plan providers.</a:t>
            </a:r>
          </a:p>
          <a:p>
            <a:endParaRPr lang="en-US">
              <a:latin typeface="Corbel" pitchFamily="34" charset="0"/>
            </a:endParaRPr>
          </a:p>
          <a:p>
            <a:r>
              <a:rPr lang="en-US">
                <a:latin typeface="Corbel" pitchFamily="34" charset="0"/>
              </a:rPr>
              <a:t>Beyond that Russ will be building a website for us. Dramatic, with a movie-like feel, the website will provide PPV streaming media of the finished documentary, as well as a way for DVD sales to be handled via e-commerce.  Ancillary products and an international database can also be acquired once we’re up and running.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the world experts</a:t>
            </a:r>
            <a:endParaRPr lang="en-US" sz="36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Professor Eliyahu Rips</a:t>
            </a:r>
          </a:p>
        </p:txBody>
      </p:sp>
      <p:pic>
        <p:nvPicPr>
          <p:cNvPr id="14338" name="Picture 2"/>
          <p:cNvPicPr>
            <a:picLocks noChangeAspect="1" noChangeArrowheads="1"/>
          </p:cNvPicPr>
          <p:nvPr/>
        </p:nvPicPr>
        <p:blipFill>
          <a:blip r:embed="rId2"/>
          <a:srcRect/>
          <a:stretch>
            <a:fillRect/>
          </a:stretch>
        </p:blipFill>
        <p:spPr bwMode="auto">
          <a:xfrm>
            <a:off x="457200" y="2380603"/>
            <a:ext cx="3200400" cy="1777228"/>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828800"/>
            <a:ext cx="3810000" cy="3694113"/>
          </a:xfrm>
          <a:prstGeom prst="rect">
            <a:avLst/>
          </a:prstGeom>
          <a:noFill/>
          <a:ln w="9525">
            <a:noFill/>
            <a:miter lim="800000"/>
            <a:headEnd/>
            <a:tailEnd/>
          </a:ln>
        </p:spPr>
        <p:txBody>
          <a:bodyPr>
            <a:spAutoFit/>
          </a:bodyPr>
          <a:lstStyle/>
          <a:p>
            <a:r>
              <a:rPr lang="en-US">
                <a:latin typeface="Corbel" pitchFamily="34" charset="0"/>
              </a:rPr>
              <a:t>Considered the discoverer of the Torah Code, professor Rips is a world-class mathematician in the area of Group Theory.  </a:t>
            </a:r>
          </a:p>
          <a:p>
            <a:endParaRPr lang="en-US">
              <a:latin typeface="Corbel" pitchFamily="34" charset="0"/>
            </a:endParaRPr>
          </a:p>
          <a:p>
            <a:r>
              <a:rPr lang="en-US">
                <a:latin typeface="Corbel" pitchFamily="34" charset="0"/>
              </a:rPr>
              <a:t>Rips was the first to have the idea to search the Torah with a computer in the 80’s, along with Witztum and Rosenberg. Their findings shocked the scientific community. Rips today continues his research with new revelations creating even more undeniable proof that the Code exists.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the world experts</a:t>
            </a:r>
            <a:endParaRPr lang="en-US" sz="36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Rabbi Matityahu Glazerson</a:t>
            </a:r>
          </a:p>
        </p:txBody>
      </p:sp>
      <p:pic>
        <p:nvPicPr>
          <p:cNvPr id="14338" name="Picture 2"/>
          <p:cNvPicPr>
            <a:picLocks noChangeAspect="1" noChangeArrowheads="1"/>
          </p:cNvPicPr>
          <p:nvPr/>
        </p:nvPicPr>
        <p:blipFill>
          <a:blip r:embed="rId2"/>
          <a:stretch>
            <a:fillRect/>
          </a:stretch>
        </p:blipFill>
        <p:spPr bwMode="auto">
          <a:xfrm>
            <a:off x="458902" y="2380603"/>
            <a:ext cx="3196996" cy="1777228"/>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828800"/>
            <a:ext cx="3810000" cy="3140075"/>
          </a:xfrm>
          <a:prstGeom prst="rect">
            <a:avLst/>
          </a:prstGeom>
          <a:noFill/>
          <a:ln w="9525">
            <a:noFill/>
            <a:miter lim="800000"/>
            <a:headEnd/>
            <a:tailEnd/>
          </a:ln>
        </p:spPr>
        <p:txBody>
          <a:bodyPr>
            <a:spAutoFit/>
          </a:bodyPr>
          <a:lstStyle/>
          <a:p>
            <a:r>
              <a:rPr lang="en-US">
                <a:latin typeface="Corbel" pitchFamily="34" charset="0"/>
              </a:rPr>
              <a:t>Rabbi Glazerson is author of over 25 books with extensive knowledge in the Torah, the Kabbalah and the Torah Codes. </a:t>
            </a:r>
          </a:p>
          <a:p>
            <a:endParaRPr lang="en-US">
              <a:latin typeface="Corbel" pitchFamily="34" charset="0"/>
            </a:endParaRPr>
          </a:p>
          <a:p>
            <a:r>
              <a:rPr lang="en-US">
                <a:latin typeface="Corbel" pitchFamily="34" charset="0"/>
              </a:rPr>
              <a:t>Many of the most startling new Codes have been found by Rabbi Glazerson. His depth of study into ancient texts and their meaning adds tremendous insight into the topics of the Mayan calendar and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the world experts</a:t>
            </a:r>
            <a:endParaRPr lang="en-US" sz="36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Professor Robert Haralick</a:t>
            </a:r>
          </a:p>
        </p:txBody>
      </p:sp>
      <p:pic>
        <p:nvPicPr>
          <p:cNvPr id="14338" name="Picture 2"/>
          <p:cNvPicPr>
            <a:picLocks noChangeAspect="1" noChangeArrowheads="1"/>
          </p:cNvPicPr>
          <p:nvPr/>
        </p:nvPicPr>
        <p:blipFill>
          <a:blip r:embed="rId2"/>
          <a:stretch>
            <a:fillRect/>
          </a:stretch>
        </p:blipFill>
        <p:spPr bwMode="auto">
          <a:xfrm>
            <a:off x="458902" y="2385371"/>
            <a:ext cx="3196996" cy="1767691"/>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600200"/>
            <a:ext cx="3810000" cy="4278313"/>
          </a:xfrm>
          <a:prstGeom prst="rect">
            <a:avLst/>
          </a:prstGeom>
          <a:noFill/>
          <a:ln w="9525">
            <a:noFill/>
            <a:miter lim="800000"/>
            <a:headEnd/>
            <a:tailEnd/>
          </a:ln>
        </p:spPr>
        <p:txBody>
          <a:bodyPr>
            <a:spAutoFit/>
          </a:bodyPr>
          <a:lstStyle/>
          <a:p>
            <a:r>
              <a:rPr lang="en-US" sz="1600">
                <a:latin typeface="Corbel" pitchFamily="34" charset="0"/>
              </a:rPr>
              <a:t>The distinguished professor of Computer Science for the City University of New York. </a:t>
            </a:r>
            <a:r>
              <a:rPr lang="en-US" sz="1600">
                <a:latin typeface="Calibri" pitchFamily="34" charset="0"/>
              </a:rPr>
              <a:t>His area of expertise includes image processing, computer vision, and pattern recognition. He has published over 550 archival articles and is listed in the Marquis' Who's Who in the World.</a:t>
            </a:r>
            <a:endParaRPr lang="en-US" sz="1600">
              <a:latin typeface="Corbel" pitchFamily="34" charset="0"/>
            </a:endParaRPr>
          </a:p>
          <a:p>
            <a:endParaRPr lang="en-US" sz="1600">
              <a:latin typeface="Corbel" pitchFamily="34" charset="0"/>
            </a:endParaRPr>
          </a:p>
          <a:p>
            <a:r>
              <a:rPr lang="en-US" sz="1600">
                <a:latin typeface="Corbel" pitchFamily="34" charset="0"/>
              </a:rPr>
              <a:t>Dr. Haralick has become the determining factor in checking the accuracy of new Code findings.  His protocols, experiments and software are used to test and determine the statistical significance of a Table. Using up to 10,000 other “monkey texts” for scientific comparison, when Dr. Haralick says it’s a 1.5 chance in 10,000, he means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the world experts</a:t>
            </a:r>
            <a:endParaRPr lang="en-US" sz="36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Michael Bernard Beckwith</a:t>
            </a:r>
          </a:p>
        </p:txBody>
      </p:sp>
      <p:pic>
        <p:nvPicPr>
          <p:cNvPr id="14338" name="Picture 2"/>
          <p:cNvPicPr>
            <a:picLocks noChangeAspect="1" noChangeArrowheads="1"/>
          </p:cNvPicPr>
          <p:nvPr/>
        </p:nvPicPr>
        <p:blipFill>
          <a:blip r:embed="rId2"/>
          <a:stretch>
            <a:fillRect/>
          </a:stretch>
        </p:blipFill>
        <p:spPr bwMode="auto">
          <a:xfrm>
            <a:off x="489287" y="2385371"/>
            <a:ext cx="3136225" cy="1767691"/>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601788"/>
            <a:ext cx="3810000" cy="4524375"/>
          </a:xfrm>
          <a:prstGeom prst="rect">
            <a:avLst/>
          </a:prstGeom>
          <a:noFill/>
          <a:ln w="9525">
            <a:noFill/>
            <a:miter lim="800000"/>
            <a:headEnd/>
            <a:tailEnd/>
          </a:ln>
        </p:spPr>
        <p:txBody>
          <a:bodyPr>
            <a:spAutoFit/>
          </a:bodyPr>
          <a:lstStyle/>
          <a:p>
            <a:r>
              <a:rPr lang="en-US">
                <a:latin typeface="Corbel" pitchFamily="34" charset="0"/>
              </a:rPr>
              <a:t>Referred to by Larry King as “Oprah’s spiritual advisor,” Michael Beckwith has become a national figure in the area of consciousness and spiritual insight. </a:t>
            </a:r>
          </a:p>
          <a:p>
            <a:endParaRPr lang="en-US">
              <a:latin typeface="Corbel" pitchFamily="34" charset="0"/>
            </a:endParaRPr>
          </a:p>
          <a:p>
            <a:r>
              <a:rPr lang="en-US">
                <a:latin typeface="Corbel" pitchFamily="34" charset="0"/>
              </a:rPr>
              <a:t>He is well known for his appearance in “The Secret,” and has written several books including his most recent best-seller, “Spiritual Liberation.” Michael is the leader of the Agape International Spiritual Center in Culver City CA, an org with 8,000 members.  Michael Beckwith’s views on how we may be affected by the Torah Codes and 2012 will thread throughout the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the world experts</a:t>
            </a:r>
            <a:endParaRPr lang="en-US" sz="36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LA Marzulli</a:t>
            </a:r>
          </a:p>
        </p:txBody>
      </p:sp>
      <p:pic>
        <p:nvPicPr>
          <p:cNvPr id="14338" name="Picture 2"/>
          <p:cNvPicPr>
            <a:picLocks noChangeAspect="1" noChangeArrowheads="1"/>
          </p:cNvPicPr>
          <p:nvPr/>
        </p:nvPicPr>
        <p:blipFill>
          <a:blip r:embed="rId2"/>
          <a:stretch>
            <a:fillRect/>
          </a:stretch>
        </p:blipFill>
        <p:spPr bwMode="auto">
          <a:xfrm>
            <a:off x="489287" y="2398284"/>
            <a:ext cx="3364982" cy="1868916"/>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828800"/>
            <a:ext cx="3810000" cy="4246563"/>
          </a:xfrm>
          <a:prstGeom prst="rect">
            <a:avLst/>
          </a:prstGeom>
          <a:noFill/>
          <a:ln w="9525">
            <a:noFill/>
            <a:miter lim="800000"/>
            <a:headEnd/>
            <a:tailEnd/>
          </a:ln>
        </p:spPr>
        <p:txBody>
          <a:bodyPr>
            <a:spAutoFit/>
          </a:bodyPr>
          <a:lstStyle/>
          <a:p>
            <a:r>
              <a:rPr lang="en-US">
                <a:latin typeface="Corbel" pitchFamily="34" charset="0"/>
              </a:rPr>
              <a:t>Author, lecturer LA Marzulli is a favorite on Coast to Coast AM. His book “Politics Prophecy and the Supernatural” takes a serious view on today’s events unfolding in the world. His depth of study in the Old Testament and other ancient texts reveal how well the Torah Codes fit in to prophecies that we are currently experiencing.</a:t>
            </a:r>
          </a:p>
          <a:p>
            <a:endParaRPr lang="en-US">
              <a:latin typeface="Corbel" pitchFamily="34" charset="0"/>
            </a:endParaRPr>
          </a:p>
          <a:p>
            <a:r>
              <a:rPr lang="en-US">
                <a:latin typeface="Corbel" pitchFamily="34" charset="0"/>
              </a:rPr>
              <a:t>LA Marzulli received an honorary doctorate for his books on the Nephilim and he is also an expert on UFOs.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the world experts</a:t>
            </a:r>
            <a:endParaRPr lang="en-US" sz="36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Barry Roffman</a:t>
            </a:r>
          </a:p>
        </p:txBody>
      </p:sp>
      <p:pic>
        <p:nvPicPr>
          <p:cNvPr id="14338" name="Picture 2"/>
          <p:cNvPicPr>
            <a:picLocks noChangeAspect="1" noChangeArrowheads="1"/>
          </p:cNvPicPr>
          <p:nvPr/>
        </p:nvPicPr>
        <p:blipFill>
          <a:blip r:embed="rId2"/>
          <a:stretch>
            <a:fillRect/>
          </a:stretch>
        </p:blipFill>
        <p:spPr bwMode="auto">
          <a:xfrm>
            <a:off x="762000" y="2301983"/>
            <a:ext cx="2545614" cy="2019521"/>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417638"/>
            <a:ext cx="3810000" cy="4524375"/>
          </a:xfrm>
          <a:prstGeom prst="rect">
            <a:avLst/>
          </a:prstGeom>
          <a:noFill/>
          <a:ln w="9525">
            <a:noFill/>
            <a:miter lim="800000"/>
            <a:headEnd/>
            <a:tailEnd/>
          </a:ln>
        </p:spPr>
        <p:txBody>
          <a:bodyPr>
            <a:spAutoFit/>
          </a:bodyPr>
          <a:lstStyle/>
          <a:p>
            <a:r>
              <a:rPr lang="en-US" sz="1600">
                <a:latin typeface="Corbel" pitchFamily="34" charset="0"/>
              </a:rPr>
              <a:t>Barry Roffman is a Torah Code researcher who  is a retired  U.S. Coast Guard officer.</a:t>
            </a:r>
          </a:p>
          <a:p>
            <a:endParaRPr lang="en-US" sz="1600">
              <a:latin typeface="Corbel" pitchFamily="34" charset="0"/>
            </a:endParaRPr>
          </a:p>
          <a:p>
            <a:r>
              <a:rPr lang="en-US" sz="1600">
                <a:latin typeface="Corbel" pitchFamily="34" charset="0"/>
              </a:rPr>
              <a:t>His Code studies  focus on maps found in the Torah that link Temple Mount to a site in Egypt where he believes the Ark of the Covenant will be found.  On these maps, Jerusalem and geographic sites (including an important Egyptian fortress, Baal Zephon) were found encoded at angles to each other that match actual relevant course headings.    </a:t>
            </a:r>
          </a:p>
          <a:p>
            <a:endParaRPr lang="en-US" sz="1600">
              <a:latin typeface="Corbel" pitchFamily="34" charset="0"/>
            </a:endParaRPr>
          </a:p>
          <a:p>
            <a:r>
              <a:rPr lang="en-US" sz="1600">
                <a:latin typeface="Corbel" pitchFamily="34" charset="0"/>
              </a:rPr>
              <a:t>Roffman’s Code studies also cover major world and supernatural events.  He combines standard scientific methods with Codes to investigate UFOs, Anti-gravity and Time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ON </a:t>
            </a:r>
            <a:r>
              <a:rPr lang="en-US" sz="5100" cap="small" dirty="0" smtClean="0">
                <a:cs typeface="Corbel"/>
              </a:rPr>
              <a:t>2012</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Marshall Masters</a:t>
            </a:r>
          </a:p>
        </p:txBody>
      </p:sp>
      <p:pic>
        <p:nvPicPr>
          <p:cNvPr id="14338" name="Picture 2"/>
          <p:cNvPicPr>
            <a:picLocks noChangeAspect="1" noChangeArrowheads="1"/>
          </p:cNvPicPr>
          <p:nvPr/>
        </p:nvPicPr>
        <p:blipFill>
          <a:blip r:embed="rId2"/>
          <a:stretch>
            <a:fillRect/>
          </a:stretch>
        </p:blipFill>
        <p:spPr bwMode="auto">
          <a:xfrm>
            <a:off x="685800" y="2286000"/>
            <a:ext cx="2609043" cy="1956783"/>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600200"/>
            <a:ext cx="3810000" cy="4800600"/>
          </a:xfrm>
          <a:prstGeom prst="rect">
            <a:avLst/>
          </a:prstGeom>
          <a:noFill/>
          <a:ln w="9525">
            <a:noFill/>
            <a:miter lim="800000"/>
            <a:headEnd/>
            <a:tailEnd/>
          </a:ln>
        </p:spPr>
        <p:txBody>
          <a:bodyPr>
            <a:spAutoFit/>
          </a:bodyPr>
          <a:lstStyle/>
          <a:p>
            <a:r>
              <a:rPr lang="en-US">
                <a:latin typeface="Corbel" pitchFamily="34" charset="0"/>
              </a:rPr>
              <a:t>Marshall Masters, former Science Producer for CNN, decided to study Global Warming. His findings led him to the events predicted by the Mayan Calendar in 2012. His attention was drawn to the fact that other planets in our solar system were also experiencing various changes. Could another planetary body be entering our system? </a:t>
            </a:r>
          </a:p>
          <a:p>
            <a:endParaRPr lang="en-US">
              <a:latin typeface="Corbel" pitchFamily="34" charset="0"/>
            </a:endParaRPr>
          </a:p>
          <a:p>
            <a:r>
              <a:rPr lang="en-US">
                <a:latin typeface="Corbel" pitchFamily="34" charset="0"/>
              </a:rPr>
              <a:t>Marshall Masters has become the expert on Planet X.  His YouTube videos have garnered millions of hits and he is also the publisher of the Kolbrin Bible, an ancient Egyptian 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sz="3600" cap="small" dirty="0" smtClean="0">
                <a:cs typeface="Corbel"/>
              </a:rPr>
              <a:t>ON </a:t>
            </a:r>
            <a:r>
              <a:rPr lang="en-US" sz="5100" cap="small" dirty="0" smtClean="0">
                <a:cs typeface="Corbel"/>
              </a:rPr>
              <a:t>2012</a:t>
            </a:r>
            <a:endParaRPr lang="en-US" sz="5100" cap="small" dirty="0">
              <a:cs typeface="Corbel"/>
            </a:endParaRPr>
          </a:p>
        </p:txBody>
      </p:sp>
      <p:sp>
        <p:nvSpPr>
          <p:cNvPr id="5" name="Content Placeholder 4"/>
          <p:cNvSpPr>
            <a:spLocks noGrp="1"/>
          </p:cNvSpPr>
          <p:nvPr>
            <p:ph idx="1"/>
          </p:nvPr>
        </p:nvSpPr>
        <p:spPr/>
        <p:txBody>
          <a:bodyPr/>
          <a:lstStyle/>
          <a:p>
            <a:r>
              <a:rPr lang="en-US" sz="1800" smtClean="0">
                <a:latin typeface="Corbel" pitchFamily="34" charset="0"/>
              </a:rPr>
              <a:t>John Lear</a:t>
            </a:r>
          </a:p>
        </p:txBody>
      </p:sp>
      <p:pic>
        <p:nvPicPr>
          <p:cNvPr id="14338" name="Picture 2"/>
          <p:cNvPicPr>
            <a:picLocks noChangeAspect="1" noChangeArrowheads="1"/>
          </p:cNvPicPr>
          <p:nvPr/>
        </p:nvPicPr>
        <p:blipFill>
          <a:blip r:embed="rId2"/>
          <a:stretch>
            <a:fillRect/>
          </a:stretch>
        </p:blipFill>
        <p:spPr bwMode="auto">
          <a:xfrm>
            <a:off x="777439" y="2183365"/>
            <a:ext cx="2425764" cy="1956783"/>
          </a:xfrm>
          <a:prstGeom prst="rect">
            <a:avLst/>
          </a:prstGeom>
          <a:noFill/>
          <a:ln w="9525">
            <a:noFill/>
            <a:miter lim="800000"/>
            <a:headEnd/>
            <a:tailEnd/>
          </a:ln>
          <a:effectLst>
            <a:reflection stA="24000" endPos="40000" dist="50800" dir="5400000" sy="-100000" algn="bl" rotWithShape="0"/>
          </a:effectLst>
        </p:spPr>
      </p:pic>
      <p:sp>
        <p:nvSpPr>
          <p:cNvPr id="7" name="TextBox 6"/>
          <p:cNvSpPr txBox="1">
            <a:spLocks noChangeArrowheads="1"/>
          </p:cNvSpPr>
          <p:nvPr/>
        </p:nvSpPr>
        <p:spPr bwMode="auto">
          <a:xfrm>
            <a:off x="4343400" y="1600200"/>
            <a:ext cx="3810000" cy="4278313"/>
          </a:xfrm>
          <a:prstGeom prst="rect">
            <a:avLst/>
          </a:prstGeom>
          <a:noFill/>
          <a:ln w="9525">
            <a:noFill/>
            <a:miter lim="800000"/>
            <a:headEnd/>
            <a:tailEnd/>
          </a:ln>
        </p:spPr>
        <p:txBody>
          <a:bodyPr>
            <a:spAutoFit/>
          </a:bodyPr>
          <a:lstStyle/>
          <a:p>
            <a:r>
              <a:rPr lang="en-US" sz="1600">
                <a:latin typeface="Calibri" pitchFamily="34" charset="0"/>
              </a:rPr>
              <a:t>John Lear is the son of the famous inventor of the Lear Jet. He is a Lockheed L-1011 Captain and is highly regarded in aviation circles. He has flown over 150 test aircraft and has won every award granted by the Federal Aviation Administration. John also holds 18 world speed records and has worked for 28 different Aircraft Corporations.</a:t>
            </a:r>
          </a:p>
          <a:p>
            <a:endParaRPr lang="en-US" sz="1600">
              <a:latin typeface="Calibri" pitchFamily="34" charset="0"/>
            </a:endParaRPr>
          </a:p>
          <a:p>
            <a:r>
              <a:rPr lang="en-US" sz="1600">
                <a:latin typeface="Calibri" pitchFamily="34" charset="0"/>
              </a:rPr>
              <a:t>During the late 1980s and early 1990s, John began coming forward with some startling revelations concerning the subject of aerial phenomena and Unidentified Flying Objects. Why are there now crop circles depicting 2012 graphics and solar system data?</a:t>
            </a:r>
            <a:endParaRPr lang="en-US" sz="1600">
              <a:latin typeface="Corbe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1000"/>
                                        <p:tgtEl>
                                          <p:spTgt spid="14338"/>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TotalTime>
  <Words>1269</Words>
  <Application>Microsoft Macintosh PowerPoint</Application>
  <PresentationFormat>On-screen Show (4:3)</PresentationFormat>
  <Paragraphs>83</Paragraphs>
  <Slides>15</Slides>
  <Notes>1</Notes>
  <HiddenSlides>0</HiddenSlides>
  <MMClips>1</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15</vt:i4>
      </vt:variant>
    </vt:vector>
  </HeadingPairs>
  <TitlesOfParts>
    <vt:vector size="19" baseType="lpstr">
      <vt:lpstr>Calibri</vt:lpstr>
      <vt:lpstr>Arial</vt:lpstr>
      <vt:lpstr>Corbel</vt:lpstr>
      <vt:lpstr>Office Theme</vt:lpstr>
      <vt:lpstr>Slide 1</vt:lpstr>
      <vt:lpstr>THE WORLD EXPERTS</vt:lpstr>
      <vt:lpstr>THE WORLD EXPERTS</vt:lpstr>
      <vt:lpstr>THE WORLD EXPERTS</vt:lpstr>
      <vt:lpstr>THE WORLD EXPERTS</vt:lpstr>
      <vt:lpstr>THE WORLD EXPERTS</vt:lpstr>
      <vt:lpstr>THE WORLD EXPERTS</vt:lpstr>
      <vt:lpstr>ON 2012</vt:lpstr>
      <vt:lpstr>ON 2012</vt:lpstr>
      <vt:lpstr>PROJECTED ADDITIONAL SPEAKERS</vt:lpstr>
      <vt:lpstr>PRODUCTION</vt:lpstr>
      <vt:lpstr>PRODUCTION</vt:lpstr>
      <vt:lpstr>PRODUCTION</vt:lpstr>
      <vt:lpstr>PUBLICITY DIRECTOR</vt:lpstr>
      <vt:lpstr>BUSINESS &amp; WEB</vt:lpstr>
    </vt:vector>
  </TitlesOfParts>
  <Manager/>
  <Company>Pinlight</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TORAH CODE and 2012</dc:title>
  <dc:subject/>
  <dc:creator>Richard Shaw</dc:creator>
  <cp:keywords/>
  <dc:description/>
  <cp:lastModifiedBy>Robert Haralick</cp:lastModifiedBy>
  <cp:revision>80</cp:revision>
  <dcterms:created xsi:type="dcterms:W3CDTF">2009-07-17T05:54:57Z</dcterms:created>
  <dcterms:modified xsi:type="dcterms:W3CDTF">2009-07-19T18:50:45Z</dcterms:modified>
  <cp:category/>
</cp:coreProperties>
</file>